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79" r:id="rId7"/>
    <p:sldId id="297" r:id="rId8"/>
    <p:sldId id="276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44584739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8B53EF3-7593-DE4E-85AC-34A6A402AE8B}"/>
              </a:ext>
            </a:extLst>
          </p:cNvPr>
          <p:cNvSpPr/>
          <p:nvPr/>
        </p:nvSpPr>
        <p:spPr>
          <a:xfrm>
            <a:off x="2709644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Adaptação</a:t>
            </a:r>
          </a:p>
          <a:p>
            <a:pPr rtl="0"/>
            <a:r>
              <a:rPr lang="pt-PT"/>
              <a:t>no recife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76948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1"/>
            <a:ext cx="1023897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CAEC40-76D5-AD4A-86E9-67BED0AF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1BB691E4-8695-454E-9BDE-C7624307AE36}"/>
              </a:ext>
            </a:extLst>
          </p:cNvPr>
          <p:cNvSpPr/>
          <p:nvPr/>
        </p:nvSpPr>
        <p:spPr>
          <a:xfrm flipH="1">
            <a:off x="6194548" y="3527668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FE718488-9078-A645-8C12-4BE733EC3947}"/>
              </a:ext>
            </a:extLst>
          </p:cNvPr>
          <p:cNvSpPr/>
          <p:nvPr/>
        </p:nvSpPr>
        <p:spPr>
          <a:xfrm>
            <a:off x="6737745" y="3742394"/>
            <a:ext cx="240625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estrela-do-mar coroa-de-espinhos está coberta de espinhos e também é venenosa para se proteger dos predadores.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293A80D5-94FE-4348-85DB-0661CE5EC65B}"/>
              </a:ext>
            </a:extLst>
          </p:cNvPr>
          <p:cNvSpPr/>
          <p:nvPr/>
        </p:nvSpPr>
        <p:spPr>
          <a:xfrm>
            <a:off x="-64168" y="886460"/>
            <a:ext cx="3128356" cy="3128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2D1D3817-ED3C-3043-820D-78F8061AE285}"/>
              </a:ext>
            </a:extLst>
          </p:cNvPr>
          <p:cNvSpPr/>
          <p:nvPr/>
        </p:nvSpPr>
        <p:spPr>
          <a:xfrm>
            <a:off x="350122" y="1222394"/>
            <a:ext cx="261269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Esta estrela-do-mar tem uma forma especial de comer o coral, sugando-o e vomitando o conteúdo do estômago e enzimas especiais para dissolver os pólipos do coral.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7A79CE-600F-1740-8B82-37F41794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452206F7-A9CC-714F-9BA8-E260BA2374D6}"/>
              </a:ext>
            </a:extLst>
          </p:cNvPr>
          <p:cNvSpPr/>
          <p:nvPr/>
        </p:nvSpPr>
        <p:spPr>
          <a:xfrm flipH="1">
            <a:off x="5411020" y="278347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D72B979B-9872-2C40-8546-80732E28542A}"/>
              </a:ext>
            </a:extLst>
          </p:cNvPr>
          <p:cNvSpPr/>
          <p:nvPr/>
        </p:nvSpPr>
        <p:spPr>
          <a:xfrm>
            <a:off x="5952714" y="313065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Este peixe-papagaio tem um “bico” especial para raspar o coral e as algas do recife. Porque achas que se chama peixe-papagaio?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988186-7DB5-EC4A-BF32-0275769FF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6A61A247-023B-1B4E-B2B5-16FB673F8256}"/>
              </a:ext>
            </a:extLst>
          </p:cNvPr>
          <p:cNvSpPr/>
          <p:nvPr/>
        </p:nvSpPr>
        <p:spPr>
          <a:xfrm flipH="1">
            <a:off x="5411020" y="279363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7E84C01C-08F6-7F46-8628-CE33ADB0BFEA}"/>
              </a:ext>
            </a:extLst>
          </p:cNvPr>
          <p:cNvSpPr/>
          <p:nvPr/>
        </p:nvSpPr>
        <p:spPr>
          <a:xfrm>
            <a:off x="5952714" y="314081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Este peixe-papagaio desenvolveu uma forma segura de dormir. À noite, envolve-se numa bolha de muco. Tal impede os predadores de sentirem o seu cheiro no recife.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4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42256E-5056-1F45-B543-BE302CD3C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24211" cy="6877343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5A55BE33-AB5A-5B4D-9564-6BBB42BF042A}"/>
              </a:ext>
            </a:extLst>
          </p:cNvPr>
          <p:cNvSpPr/>
          <p:nvPr/>
        </p:nvSpPr>
        <p:spPr>
          <a:xfrm flipH="1">
            <a:off x="5673035" y="3447981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17A48163-3373-654A-9395-270FC5C4E3DD}"/>
              </a:ext>
            </a:extLst>
          </p:cNvPr>
          <p:cNvSpPr/>
          <p:nvPr/>
        </p:nvSpPr>
        <p:spPr>
          <a:xfrm>
            <a:off x="6097011" y="3725197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Consegues ver como esta raia-manta é feita para “filtrar” o mar à procura de animais e algas microscópicas?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130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33D169-2AD9-AC4F-9274-0A4AA4D5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0" name="Shape 210">
            <a:extLst>
              <a:ext uri="{FF2B5EF4-FFF2-40B4-BE49-F238E27FC236}">
                <a16:creationId xmlns:a16="http://schemas.microsoft.com/office/drawing/2014/main" id="{D074EF83-6E21-BC45-A86B-94D1F8BA3A91}"/>
              </a:ext>
            </a:extLst>
          </p:cNvPr>
          <p:cNvSpPr/>
          <p:nvPr/>
        </p:nvSpPr>
        <p:spPr>
          <a:xfrm>
            <a:off x="202676" y="1027522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97E9489B-B928-8B4E-AA4D-E82CD6E1C447}"/>
              </a:ext>
            </a:extLst>
          </p:cNvPr>
          <p:cNvSpPr/>
          <p:nvPr/>
        </p:nvSpPr>
        <p:spPr>
          <a:xfrm>
            <a:off x="573963" y="1304738"/>
            <a:ext cx="2509479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Como é que este tubarão-tigre é feito para sobreviver no recife? Como consegue alimentar-se?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188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005EE3-0F67-C24E-96E2-BB97683E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20" name="Shape 210">
            <a:extLst>
              <a:ext uri="{FF2B5EF4-FFF2-40B4-BE49-F238E27FC236}">
                <a16:creationId xmlns:a16="http://schemas.microsoft.com/office/drawing/2014/main" id="{398CE209-BEB7-B64F-86F1-1EC750719A23}"/>
              </a:ext>
            </a:extLst>
          </p:cNvPr>
          <p:cNvSpPr/>
          <p:nvPr/>
        </p:nvSpPr>
        <p:spPr>
          <a:xfrm>
            <a:off x="-238482" y="1027522"/>
            <a:ext cx="3674731" cy="3648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2" name="Shape 211" descr="Textfeld 23">
            <a:extLst>
              <a:ext uri="{FF2B5EF4-FFF2-40B4-BE49-F238E27FC236}">
                <a16:creationId xmlns:a16="http://schemas.microsoft.com/office/drawing/2014/main" id="{8E6AA982-DD44-DE4C-BC28-8537EE59EAF6}"/>
              </a:ext>
            </a:extLst>
          </p:cNvPr>
          <p:cNvSpPr/>
          <p:nvPr/>
        </p:nvSpPr>
        <p:spPr>
          <a:xfrm>
            <a:off x="515179" y="1607940"/>
            <a:ext cx="262571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Este peixe-palhaço desenvolveu uma relação simbiótica com a anémona-do-mar. A anémona-do-mar protege-o dos predadores e o peixe-palhaço afasta outros peixes que tentam </a:t>
            </a:r>
            <a:br>
              <a:rPr lang="en-US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alimentar-se da anémona.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7562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Agora completa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 teu registo de mergulho: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Descreve o que viste e como te sentiste no teu primeiro mergulho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virtual</a:t>
            </a: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 palavras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usarias para descrever o habitat de corais?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593172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97819" y="1552575"/>
            <a:ext cx="109537" cy="13573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Diapositivo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Imagem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Costa rochosa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Oceano aberto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Erva marinha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Mapa de recifes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Mapa de recifes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Sinais de mergulho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u="sng">
                <a:solidFill>
                  <a:srgbClr val="25243D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	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72099" y="2816323"/>
            <a:ext cx="2278653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Identificar adaptações específicas usadas pelos organismos vivos no recife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Explicar a necessidade de adaptação para sobreviver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2099" y="4777703"/>
            <a:ext cx="2278653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Aplicar conhecimentos sobre a adaptação para criar o animal de coral ideal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706992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Enumerar um conjunto de adaptações no recife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477775" cy="451014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grpSp>
        <p:nvGrpSpPr>
          <p:cNvPr id="30" name="Group 212">
            <a:extLst>
              <a:ext uri="{FF2B5EF4-FFF2-40B4-BE49-F238E27FC236}">
                <a16:creationId xmlns:a16="http://schemas.microsoft.com/office/drawing/2014/main" id="{F8E8171B-9172-7048-86F7-E87BA52E7742}"/>
              </a:ext>
            </a:extLst>
          </p:cNvPr>
          <p:cNvGrpSpPr/>
          <p:nvPr/>
        </p:nvGrpSpPr>
        <p:grpSpPr>
          <a:xfrm>
            <a:off x="323528" y="997971"/>
            <a:ext cx="2520000" cy="2631851"/>
            <a:chOff x="-2" y="-223702"/>
            <a:chExt cx="5039999" cy="5263699"/>
          </a:xfrm>
        </p:grpSpPr>
        <p:sp>
          <p:nvSpPr>
            <p:cNvPr id="31" name="Shape 210">
              <a:extLst>
                <a:ext uri="{FF2B5EF4-FFF2-40B4-BE49-F238E27FC236}">
                  <a16:creationId xmlns:a16="http://schemas.microsoft.com/office/drawing/2014/main" id="{CE3AFD0C-C4CC-164A-9D48-7625C1CBBB46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2" name="Shape 211" descr="Textfeld 23">
              <a:extLst>
                <a:ext uri="{FF2B5EF4-FFF2-40B4-BE49-F238E27FC236}">
                  <a16:creationId xmlns:a16="http://schemas.microsoft.com/office/drawing/2014/main" id="{4C93B1E5-7BB6-2142-8F40-C80FA7F1C9F4}"/>
                </a:ext>
              </a:extLst>
            </p:cNvPr>
            <p:cNvSpPr/>
            <p:nvPr/>
          </p:nvSpPr>
          <p:spPr>
            <a:xfrm>
              <a:off x="97954" y="-22370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400" dirty="0">
                  <a:solidFill>
                    <a:schemeClr val="bg2"/>
                  </a:solidFill>
                </a:rPr>
                <a:t>Quantos peixes-pedra consegues ver?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  <p:sp>
        <p:nvSpPr>
          <p:cNvPr id="10" name="Shape 210">
            <a:extLst>
              <a:ext uri="{FF2B5EF4-FFF2-40B4-BE49-F238E27FC236}">
                <a16:creationId xmlns:a16="http://schemas.microsoft.com/office/drawing/2014/main" id="{C25E87B1-15E0-6449-B8EA-EBB169F9639F}"/>
              </a:ext>
            </a:extLst>
          </p:cNvPr>
          <p:cNvSpPr/>
          <p:nvPr/>
        </p:nvSpPr>
        <p:spPr>
          <a:xfrm flipH="1">
            <a:off x="6087448" y="3946960"/>
            <a:ext cx="2520000" cy="252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1" name="Shape 211" descr="Textfeld 23">
            <a:extLst>
              <a:ext uri="{FF2B5EF4-FFF2-40B4-BE49-F238E27FC236}">
                <a16:creationId xmlns:a16="http://schemas.microsoft.com/office/drawing/2014/main" id="{BE8A5907-8920-844E-B721-DC5BC0F20928}"/>
              </a:ext>
            </a:extLst>
          </p:cNvPr>
          <p:cNvSpPr/>
          <p:nvPr/>
        </p:nvSpPr>
        <p:spPr>
          <a:xfrm>
            <a:off x="6204317" y="3980056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pt-PT" sz="2000" dirty="0">
                <a:solidFill>
                  <a:schemeClr val="bg2"/>
                </a:solidFill>
              </a:rPr>
              <a:t>Consegues vê-los agora?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56CD2C-8439-CB41-88C3-DAB289351E10}"/>
              </a:ext>
            </a:extLst>
          </p:cNvPr>
          <p:cNvSpPr/>
          <p:nvPr/>
        </p:nvSpPr>
        <p:spPr>
          <a:xfrm>
            <a:off x="3962400" y="4884821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CAF2A-12B5-264D-BC92-113B4D3D5F13}"/>
              </a:ext>
            </a:extLst>
          </p:cNvPr>
          <p:cNvSpPr txBox="1"/>
          <p:nvPr/>
        </p:nvSpPr>
        <p:spPr>
          <a:xfrm>
            <a:off x="4075887" y="4916724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0D542-777F-5548-B129-3B6B14519538}"/>
              </a:ext>
            </a:extLst>
          </p:cNvPr>
          <p:cNvSpPr/>
          <p:nvPr/>
        </p:nvSpPr>
        <p:spPr>
          <a:xfrm>
            <a:off x="4449072" y="3020849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322F87-3741-4449-A3A0-DED11D8D1C67}"/>
              </a:ext>
            </a:extLst>
          </p:cNvPr>
          <p:cNvSpPr txBox="1"/>
          <p:nvPr/>
        </p:nvSpPr>
        <p:spPr>
          <a:xfrm>
            <a:off x="4562559" y="3052752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9E883-6848-4943-9111-0B38C4BEDD39}"/>
              </a:ext>
            </a:extLst>
          </p:cNvPr>
          <p:cNvSpPr/>
          <p:nvPr/>
        </p:nvSpPr>
        <p:spPr>
          <a:xfrm>
            <a:off x="5507851" y="2190597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9FD6F4-B991-6446-B4A3-C5D1FCE4D6C7}"/>
              </a:ext>
            </a:extLst>
          </p:cNvPr>
          <p:cNvSpPr txBox="1"/>
          <p:nvPr/>
        </p:nvSpPr>
        <p:spPr>
          <a:xfrm>
            <a:off x="5613317" y="2222500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9D7B1-1720-5E4F-9B19-023BDE5467CA}"/>
              </a:ext>
            </a:extLst>
          </p:cNvPr>
          <p:cNvSpPr txBox="1">
            <a:spLocks/>
          </p:cNvSpPr>
          <p:nvPr/>
        </p:nvSpPr>
        <p:spPr bwMode="auto">
          <a:xfrm>
            <a:off x="5444656" y="5936749"/>
            <a:ext cx="4702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b="1">
                <a:solidFill>
                  <a:schemeClr val="bg2"/>
                </a:solidFill>
                <a:latin typeface="Century Gothic" panose="020B0502020202020204" pitchFamily="34" charset="0"/>
              </a:rPr>
              <a:t>Charles Darwin</a:t>
            </a:r>
            <a:endParaRPr lang="en-GB" alt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3BB72DDA-97CC-4D4D-B3AC-C6A07C32A772}"/>
              </a:ext>
            </a:extLst>
          </p:cNvPr>
          <p:cNvGrpSpPr/>
          <p:nvPr/>
        </p:nvGrpSpPr>
        <p:grpSpPr>
          <a:xfrm>
            <a:off x="187169" y="1402557"/>
            <a:ext cx="4970367" cy="5035644"/>
            <a:chOff x="-2" y="0"/>
            <a:chExt cx="5039999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A02021EB-0891-1045-A0D9-B44734C49C3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63DF43C5-9896-4945-94F2-87ED136877CF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400" dirty="0">
                  <a:solidFill>
                    <a:schemeClr val="bg2"/>
                  </a:solidFill>
                </a:rPr>
                <a:t>Não é a espécie mais forte nem a mais inteligente que sobrevive. É aquela que é mais capaz de mudar.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117C9-F26A-664C-A0F7-EF4FF9AEC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7D45B26B-8F44-BF4F-A56F-0C0097DA16F9}"/>
              </a:ext>
            </a:extLst>
          </p:cNvPr>
          <p:cNvSpPr/>
          <p:nvPr/>
        </p:nvSpPr>
        <p:spPr>
          <a:xfrm flipH="1">
            <a:off x="5862693" y="2591671"/>
            <a:ext cx="3056552" cy="3056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808B74D2-A16B-E64E-847E-9092DC28FE50}"/>
              </a:ext>
            </a:extLst>
          </p:cNvPr>
          <p:cNvSpPr/>
          <p:nvPr/>
        </p:nvSpPr>
        <p:spPr>
          <a:xfrm>
            <a:off x="6272030" y="2849187"/>
            <a:ext cx="248330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Estes xaréus-de-olho-grande são nadadores extremamente rápidos. Tal significa que podem fugir dos predadores maiores.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CEC878-2629-7141-B335-689F25D59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63091"/>
          </a:xfrm>
          <a:prstGeom prst="rect">
            <a:avLst/>
          </a:prstGeom>
        </p:spPr>
      </p:pic>
      <p:sp>
        <p:nvSpPr>
          <p:cNvPr id="23" name="Shape 210">
            <a:extLst>
              <a:ext uri="{FF2B5EF4-FFF2-40B4-BE49-F238E27FC236}">
                <a16:creationId xmlns:a16="http://schemas.microsoft.com/office/drawing/2014/main" id="{9401DBB4-AAF3-5841-B92D-01D27CD95266}"/>
              </a:ext>
            </a:extLst>
          </p:cNvPr>
          <p:cNvSpPr/>
          <p:nvPr/>
        </p:nvSpPr>
        <p:spPr>
          <a:xfrm flipH="1">
            <a:off x="4964204" y="3619790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Shape 211" descr="Textfeld 23">
            <a:extLst>
              <a:ext uri="{FF2B5EF4-FFF2-40B4-BE49-F238E27FC236}">
                <a16:creationId xmlns:a16="http://schemas.microsoft.com/office/drawing/2014/main" id="{0697AC63-C67A-6846-8718-DAB68B1474F1}"/>
              </a:ext>
            </a:extLst>
          </p:cNvPr>
          <p:cNvSpPr/>
          <p:nvPr/>
        </p:nvSpPr>
        <p:spPr>
          <a:xfrm>
            <a:off x="5361155" y="3834516"/>
            <a:ext cx="2155549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Os pepinos-do-mar são um </a:t>
            </a:r>
            <a:br>
              <a:rPr lang="en-US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pouco semelhantes aos aspiradores, ao sugarem o fundo arenoso, apanhando qualquer comida.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Shape 210">
            <a:extLst>
              <a:ext uri="{FF2B5EF4-FFF2-40B4-BE49-F238E27FC236}">
                <a16:creationId xmlns:a16="http://schemas.microsoft.com/office/drawing/2014/main" id="{AA6C0A12-61C5-9C4E-8B57-748F4590351F}"/>
              </a:ext>
            </a:extLst>
          </p:cNvPr>
          <p:cNvSpPr/>
          <p:nvPr/>
        </p:nvSpPr>
        <p:spPr>
          <a:xfrm>
            <a:off x="-99571" y="946340"/>
            <a:ext cx="2725290" cy="272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6" name="Shape 211" descr="Textfeld 23">
            <a:extLst>
              <a:ext uri="{FF2B5EF4-FFF2-40B4-BE49-F238E27FC236}">
                <a16:creationId xmlns:a16="http://schemas.microsoft.com/office/drawing/2014/main" id="{38AE9E00-788A-E14E-A139-FDCE6288CDC6}"/>
              </a:ext>
            </a:extLst>
          </p:cNvPr>
          <p:cNvSpPr/>
          <p:nvPr/>
        </p:nvSpPr>
        <p:spPr>
          <a:xfrm>
            <a:off x="222589" y="1026925"/>
            <a:ext cx="221226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Os pepinos-do-mar possuem um truque de defesa, que consiste em lançar as tripas para fora do ânus para assustar os predadores.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C3AE9B-F8AE-7244-9761-987AABA2D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48" y="-303"/>
            <a:ext cx="9157972" cy="6858303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62226AD0-9626-E846-BCAC-38069B17E00C}"/>
              </a:ext>
            </a:extLst>
          </p:cNvPr>
          <p:cNvSpPr/>
          <p:nvPr/>
        </p:nvSpPr>
        <p:spPr>
          <a:xfrm flipH="1">
            <a:off x="5482389" y="2631216"/>
            <a:ext cx="3353659" cy="3353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238FE77C-56D0-9A47-A81E-7D854D5CCF48}"/>
              </a:ext>
            </a:extLst>
          </p:cNvPr>
          <p:cNvSpPr/>
          <p:nvPr/>
        </p:nvSpPr>
        <p:spPr>
          <a:xfrm>
            <a:off x="6122775" y="3165339"/>
            <a:ext cx="248484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Como referimos anteriormente, alguns animais usam camuflagem para se esconderem dos predadores e para apanharem sorrateiramente a presa, como estes peixes-pedra.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C9AACAF-B660-C04C-9777-2451CD7A3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94963F8A-4F9D-4F46-8F0F-BEBC328BE6CE}"/>
              </a:ext>
            </a:extLst>
          </p:cNvPr>
          <p:cNvSpPr/>
          <p:nvPr/>
        </p:nvSpPr>
        <p:spPr>
          <a:xfrm>
            <a:off x="-162654" y="2986085"/>
            <a:ext cx="3259867" cy="3259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B67CB561-5635-9444-A508-5E25C3C53BB6}"/>
              </a:ext>
            </a:extLst>
          </p:cNvPr>
          <p:cNvSpPr/>
          <p:nvPr/>
        </p:nvSpPr>
        <p:spPr>
          <a:xfrm>
            <a:off x="412977" y="3368784"/>
            <a:ext cx="257093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Os camarões mantis escondem-se em buracos pequenos do recife, à espera de fazer uma emboscada à sua presa. Usam as suas garras para esmagar ou agarrar peixes pequenos.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6: Adaptação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7dd0c2b8-7301-49b5-921e-ab84ec4c20a5"/>
    <ds:schemaRef ds:uri="http://purl.org/dc/elements/1.1/"/>
    <ds:schemaRef ds:uri="http://schemas.microsoft.com/office/2006/documentManagement/types"/>
    <ds:schemaRef ds:uri="http://purl.org/dc/dcmitype/"/>
    <ds:schemaRef ds:uri="8dd429a2-b850-4aa5-85c2-8487e2b197c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700916C-BA8A-4AE1-840D-10F257142E56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</TotalTime>
  <Words>540</Words>
  <Application>Microsoft Office PowerPoint</Application>
  <PresentationFormat>On-screen Show (4:3)</PresentationFormat>
  <Paragraphs>73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  <vt:lpstr>Aula 6: Adaptação no recife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119</cp:revision>
  <cp:lastPrinted>2018-10-15T11:47:29Z</cp:lastPrinted>
  <dcterms:modified xsi:type="dcterms:W3CDTF">2020-03-27T10:40:42Z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